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1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9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2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1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6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5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1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7509-913E-4807-A0BB-46AAE567853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BA8A-966B-43E4-A36B-93231FDD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2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onceuponateacher.blogspot.com/2014/01/kindergarteners-use-their-magic-pencil.html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://people-equation.com/perfect-corporate-culture/a-plus-sign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9A83-08AF-43B1-8AB4-68439C318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59" y="415663"/>
            <a:ext cx="3238035" cy="678003"/>
          </a:xfr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2400" b="1" baseline="30000" dirty="0">
                <a:solidFill>
                  <a:srgbClr val="C00000"/>
                </a:solidFill>
                <a:latin typeface="Carriesfont" panose="02000603000000000000" pitchFamily="2" charset="0"/>
                <a:ea typeface="Carriesfont" panose="02000603000000000000" pitchFamily="2" charset="0"/>
              </a:rPr>
              <a:t>6th</a:t>
            </a:r>
            <a:r>
              <a:rPr lang="en-US" sz="2400" b="1" dirty="0">
                <a:solidFill>
                  <a:srgbClr val="C00000"/>
                </a:solidFill>
                <a:latin typeface="Carriesfont" panose="02000603000000000000" pitchFamily="2" charset="0"/>
                <a:ea typeface="Carriesfont" panose="02000603000000000000" pitchFamily="2" charset="0"/>
              </a:rPr>
              <a:t> GRADE ELA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E4C53-388A-4128-90C0-BF5D52BFF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7319" y="1341792"/>
            <a:ext cx="2610135" cy="1914899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latin typeface="Carriesfont" panose="02000603000000000000" pitchFamily="2" charset="0"/>
                <a:ea typeface="Carriesfont" panose="02000603000000000000" pitchFamily="2" charset="0"/>
              </a:rPr>
              <a:t>Remind Codes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3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Text 81010- in the message part put the following codes</a:t>
            </a:r>
            <a:r>
              <a:rPr lang="en-US" sz="1300" dirty="0">
                <a:latin typeface="Comic Sans MS" panose="030F0702030302020204" pitchFamily="66" charset="0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latin typeface="Comic Sans MS" panose="030F0702030302020204" pitchFamily="66" charset="0"/>
              </a:rPr>
              <a:t>Core 1- @ela-c1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latin typeface="Comic Sans MS" panose="030F0702030302020204" pitchFamily="66" charset="0"/>
              </a:rPr>
              <a:t>Core 2- @ela-c2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latin typeface="Comic Sans MS" panose="030F0702030302020204" pitchFamily="66" charset="0"/>
              </a:rPr>
              <a:t>Core 3- @ela-c3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latin typeface="Comic Sans MS" panose="030F0702030302020204" pitchFamily="66" charset="0"/>
              </a:rPr>
              <a:t>Core 4- </a:t>
            </a:r>
            <a:r>
              <a:rPr lang="en-US" sz="1300">
                <a:latin typeface="Comic Sans MS" panose="030F0702030302020204" pitchFamily="66" charset="0"/>
              </a:rPr>
              <a:t>@ela-c4</a:t>
            </a:r>
            <a:endParaRPr lang="en-US" sz="13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3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2755E9-5285-4966-92CC-068FF592E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31518" y="2242330"/>
            <a:ext cx="594964" cy="6170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42F879-B907-4C87-85E7-33457529FD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888" t="11361" r="17122" b="9656"/>
          <a:stretch/>
        </p:blipFill>
        <p:spPr>
          <a:xfrm>
            <a:off x="5854467" y="4345492"/>
            <a:ext cx="482439" cy="40139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F7BAA2C-5486-43E3-8064-B5675BFC43B6}"/>
              </a:ext>
            </a:extLst>
          </p:cNvPr>
          <p:cNvGrpSpPr/>
          <p:nvPr/>
        </p:nvGrpSpPr>
        <p:grpSpPr>
          <a:xfrm>
            <a:off x="682511" y="497055"/>
            <a:ext cx="5855709" cy="5658300"/>
            <a:chOff x="603559" y="353884"/>
            <a:chExt cx="5855709" cy="60477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86FB89-32F5-40CC-A7D4-B72BE031BEEE}"/>
                </a:ext>
              </a:extLst>
            </p:cNvPr>
            <p:cNvSpPr txBox="1"/>
            <p:nvPr/>
          </p:nvSpPr>
          <p:spPr>
            <a:xfrm>
              <a:off x="3916790" y="353884"/>
              <a:ext cx="2542478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arriesfont" panose="02000603000000000000" pitchFamily="2" charset="0"/>
                  <a:ea typeface="Carriesfont" panose="02000603000000000000" pitchFamily="2" charset="0"/>
                </a:rPr>
                <a:t>Contact Mrs. Chiappetta </a:t>
              </a:r>
              <a:br>
                <a:rPr lang="en-US" sz="1500" b="1" dirty="0">
                  <a:latin typeface="Carriesfont" panose="02000603000000000000" pitchFamily="2" charset="0"/>
                  <a:ea typeface="Carriesfont" panose="02000603000000000000" pitchFamily="2" charset="0"/>
                </a:rPr>
              </a:br>
              <a:r>
                <a:rPr lang="en-US" sz="1500" dirty="0">
                  <a:latin typeface="Carriesfont" panose="02000603000000000000" pitchFamily="2" charset="0"/>
                  <a:ea typeface="Carriesfont" panose="02000603000000000000" pitchFamily="2" charset="0"/>
                </a:rPr>
                <a:t>Email:  </a:t>
              </a:r>
              <a:r>
                <a:rPr lang="en-US" sz="1500" dirty="0" err="1">
                  <a:latin typeface="Carriesfont" panose="02000603000000000000" pitchFamily="2" charset="0"/>
                  <a:ea typeface="Carriesfont" panose="02000603000000000000" pitchFamily="2" charset="0"/>
                </a:rPr>
                <a:t>rodriga@gcsnc.com</a:t>
              </a:r>
              <a:endParaRPr lang="en-US" sz="1500" dirty="0">
                <a:latin typeface="Carriesfont" panose="02000603000000000000" pitchFamily="2" charset="0"/>
                <a:ea typeface="Carriesfont" panose="02000603000000000000" pitchFamily="2" charset="0"/>
              </a:endParaRPr>
            </a:p>
            <a:p>
              <a:pPr algn="ctr"/>
              <a:endParaRPr lang="en-US" sz="1000" dirty="0">
                <a:latin typeface="Carriesfont" panose="02000603000000000000" pitchFamily="2" charset="0"/>
                <a:ea typeface="Carriesfont" panose="02000603000000000000" pitchFamily="2" charset="0"/>
              </a:endParaRPr>
            </a:p>
            <a:p>
              <a:pPr algn="ctr"/>
              <a:r>
                <a:rPr lang="en-US" sz="1400" b="1" dirty="0">
                  <a:latin typeface="Carriesfont" panose="02000603000000000000" pitchFamily="2" charset="0"/>
                  <a:ea typeface="Carriesfont" panose="02000603000000000000" pitchFamily="2" charset="0"/>
                </a:rPr>
                <a:t>(336) 605-3333</a:t>
              </a:r>
              <a:endParaRPr lang="en-US" sz="1400" dirty="0">
                <a:latin typeface="Carriesfont" panose="02000603000000000000" pitchFamily="2" charset="0"/>
                <a:ea typeface="Carriesfont" panose="02000603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A6D2BE-4B00-4434-9BCD-15783845C688}"/>
                </a:ext>
              </a:extLst>
            </p:cNvPr>
            <p:cNvSpPr txBox="1"/>
            <p:nvPr/>
          </p:nvSpPr>
          <p:spPr>
            <a:xfrm>
              <a:off x="603559" y="1153430"/>
              <a:ext cx="3122924" cy="20467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i="1" dirty="0">
                  <a:solidFill>
                    <a:srgbClr val="0070C0"/>
                  </a:solidFill>
                  <a:latin typeface="Carriesfont" panose="02000603000000000000" pitchFamily="2" charset="0"/>
                  <a:ea typeface="Carriesfont" panose="02000603000000000000" pitchFamily="2" charset="0"/>
                </a:rPr>
                <a:t>Materials Needed</a:t>
              </a:r>
            </a:p>
            <a:p>
              <a:pPr lvl="0" algn="ctr"/>
              <a:endParaRPr lang="en-US" sz="1500" b="1" i="1" dirty="0">
                <a:latin typeface="Carriesfont" panose="02000603000000000000" pitchFamily="2" charset="0"/>
                <a:ea typeface="Carriesfont" panose="02000603000000000000" pitchFamily="2" charset="0"/>
              </a:endParaRPr>
            </a:p>
            <a:p>
              <a:pPr marL="285750" lvl="0" indent="-285750">
                <a:buFont typeface="Wingdings" panose="05000000000000000000" pitchFamily="2" charset="2"/>
                <a:buChar char="q"/>
              </a:pPr>
              <a:r>
                <a:rPr lang="en-US" sz="1600" b="1" dirty="0">
                  <a:latin typeface="Bodoni MT" panose="02070603080606020203" pitchFamily="18" charset="0"/>
                </a:rPr>
                <a:t>Pencils- LOTS </a:t>
              </a:r>
              <a:r>
                <a:rPr lang="en-US" sz="1600" b="1" dirty="0">
                  <a:latin typeface="Bodoni MT" panose="02070603080606020203" pitchFamily="18" charset="0"/>
                  <a:sym typeface="Wingdings" pitchFamily="2" charset="2"/>
                </a:rPr>
                <a:t> </a:t>
              </a:r>
              <a:endParaRPr lang="en-US" sz="1600" dirty="0">
                <a:latin typeface="Bodoni MT" panose="02070603080606020203" pitchFamily="18" charset="0"/>
              </a:endParaRPr>
            </a:p>
            <a:p>
              <a:pPr marL="285750" lvl="0" indent="-285750">
                <a:buFont typeface="Wingdings" panose="05000000000000000000" pitchFamily="2" charset="2"/>
                <a:buChar char="q"/>
              </a:pPr>
              <a:r>
                <a:rPr lang="en-US" sz="1600" b="1" dirty="0">
                  <a:latin typeface="Bodoni MT" panose="02070603080606020203" pitchFamily="18" charset="0"/>
                </a:rPr>
                <a:t>Headphones</a:t>
              </a:r>
            </a:p>
            <a:p>
              <a:pPr marL="285750" lvl="0" indent="-285750">
                <a:buFont typeface="Wingdings" panose="05000000000000000000" pitchFamily="2" charset="2"/>
                <a:buChar char="q"/>
              </a:pPr>
              <a:r>
                <a:rPr lang="en-US" sz="1600" b="1" dirty="0">
                  <a:latin typeface="Bodoni MT" panose="02070603080606020203" pitchFamily="18" charset="0"/>
                </a:rPr>
                <a:t>Colored Pencils</a:t>
              </a:r>
            </a:p>
            <a:p>
              <a:pPr marL="285750" lvl="0" indent="-285750">
                <a:buFont typeface="Wingdings" panose="05000000000000000000" pitchFamily="2" charset="2"/>
                <a:buChar char="q"/>
              </a:pPr>
              <a:r>
                <a:rPr lang="en-US" sz="1600" b="1" dirty="0">
                  <a:latin typeface="Bodoni MT" panose="02070603080606020203" pitchFamily="18" charset="0"/>
                </a:rPr>
                <a:t>Charged computer- daily</a:t>
              </a:r>
            </a:p>
            <a:p>
              <a:pPr marL="285750" lvl="0" indent="-285750">
                <a:buFont typeface="Wingdings" panose="05000000000000000000" pitchFamily="2" charset="2"/>
                <a:buChar char="q"/>
              </a:pPr>
              <a:r>
                <a:rPr lang="en-US" sz="1600" b="1" dirty="0">
                  <a:solidFill>
                    <a:srgbClr val="C00000"/>
                  </a:solidFill>
                  <a:latin typeface="Bodoni MT" panose="02070603080606020203" pitchFamily="18" charset="0"/>
                </a:rPr>
                <a:t>Plastic</a:t>
              </a:r>
              <a:r>
                <a:rPr lang="en-US" sz="1600" b="1" dirty="0">
                  <a:latin typeface="Bodoni MT" panose="02070603080606020203" pitchFamily="18" charset="0"/>
                </a:rPr>
                <a:t> Water bottles (optional)</a:t>
              </a:r>
              <a:endParaRPr lang="en-US" sz="1600" dirty="0">
                <a:latin typeface="Bodoni MT" panose="02070603080606020203" pitchFamily="18" charset="0"/>
              </a:endParaRPr>
            </a:p>
            <a:p>
              <a:pPr lvl="0"/>
              <a:r>
                <a:rPr lang="en-US" sz="1400" dirty="0">
                  <a:ea typeface="Carriesfont" panose="02000603000000000000" pitchFamily="2" charset="0"/>
                </a:rPr>
                <a:t>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403700-66B6-459F-AA3E-EB392127EEFD}"/>
                </a:ext>
              </a:extLst>
            </p:cNvPr>
            <p:cNvSpPr txBox="1"/>
            <p:nvPr/>
          </p:nvSpPr>
          <p:spPr>
            <a:xfrm>
              <a:off x="616648" y="3325880"/>
              <a:ext cx="5831854" cy="307580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Carriesfont" panose="02000603000000000000" pitchFamily="2" charset="0"/>
                  <a:ea typeface="Carriesfont" panose="02000603000000000000" pitchFamily="2" charset="0"/>
                </a:rPr>
                <a:t>Course Description</a:t>
              </a:r>
            </a:p>
            <a:p>
              <a:r>
                <a:rPr lang="en-US" sz="1100" dirty="0">
                  <a:latin typeface="Carriesfont" panose="02000603000000000000" pitchFamily="2" charset="0"/>
                  <a:ea typeface="Carriesfont" panose="02000603000000000000" pitchFamily="2" charset="0"/>
                </a:rPr>
                <a:t>The English Language Arts Curriculum uses the NC Standard course of study in reading, writing, language, speaking, and listening.</a:t>
              </a:r>
            </a:p>
            <a:p>
              <a:endParaRPr lang="en-US" sz="1100" dirty="0">
                <a:latin typeface="Carriesfont" panose="02000603000000000000" pitchFamily="2" charset="0"/>
                <a:ea typeface="Carriesfont" panose="02000603000000000000" pitchFamily="2" charset="0"/>
              </a:endParaRP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Carriesfont" panose="02000603000000000000" pitchFamily="2" charset="0"/>
                  <a:ea typeface="Carriesfont" panose="02000603000000000000" pitchFamily="2" charset="0"/>
                </a:rPr>
                <a:t>Units Of Study</a:t>
              </a:r>
            </a:p>
            <a:p>
              <a:r>
                <a:rPr lang="en-US" sz="1400" b="1" dirty="0">
                  <a:latin typeface="Carriesfont" panose="02000603000000000000" pitchFamily="2" charset="0"/>
                  <a:ea typeface="Carriesfont" panose="02000603000000000000" pitchFamily="2" charset="0"/>
                </a:rPr>
                <a:t>Module 1- Greek Mytholog</a:t>
              </a:r>
              <a:r>
                <a:rPr lang="en-US" sz="1400" dirty="0">
                  <a:latin typeface="Carriesfont" panose="02000603000000000000" pitchFamily="2" charset="0"/>
                  <a:ea typeface="Carriesfont" panose="02000603000000000000" pitchFamily="2" charset="0"/>
                </a:rPr>
                <a:t>y- Text- </a:t>
              </a:r>
              <a:r>
                <a:rPr lang="en-US" sz="1400" i="1" dirty="0">
                  <a:latin typeface="Carriesfont" panose="02000603000000000000" pitchFamily="2" charset="0"/>
                  <a:ea typeface="Carriesfont" panose="02000603000000000000" pitchFamily="2" charset="0"/>
                </a:rPr>
                <a:t>The Lightning Thief</a:t>
              </a:r>
            </a:p>
            <a:p>
              <a:r>
                <a:rPr lang="en-US" sz="1400" b="1" dirty="0">
                  <a:latin typeface="Carriesfont" panose="02000603000000000000" pitchFamily="2" charset="0"/>
                  <a:ea typeface="Carriesfont" panose="02000603000000000000" pitchFamily="2" charset="0"/>
                </a:rPr>
                <a:t>Module 2- Critical Problems and Design Solution</a:t>
              </a:r>
              <a:r>
                <a:rPr lang="en-US" sz="1400" dirty="0">
                  <a:latin typeface="Carriesfont" panose="02000603000000000000" pitchFamily="2" charset="0"/>
                  <a:ea typeface="Carriesfont" panose="02000603000000000000" pitchFamily="2" charset="0"/>
                </a:rPr>
                <a:t>-Text- </a:t>
              </a:r>
              <a:r>
                <a:rPr lang="en-US" sz="1400" i="1" dirty="0">
                  <a:latin typeface="Carriesfont" panose="02000603000000000000" pitchFamily="2" charset="0"/>
                  <a:ea typeface="Carriesfont" panose="02000603000000000000" pitchFamily="2" charset="0"/>
                </a:rPr>
                <a:t>The Boy Who Harnessed the Wind</a:t>
              </a:r>
            </a:p>
            <a:p>
              <a:r>
                <a:rPr lang="en-US" sz="1400" b="1" dirty="0">
                  <a:latin typeface="Carriesfont" panose="02000603000000000000" pitchFamily="2" charset="0"/>
                  <a:ea typeface="Carriesfont" panose="02000603000000000000" pitchFamily="2" charset="0"/>
                </a:rPr>
                <a:t>Module 3- American Indian Boarding School- </a:t>
              </a:r>
              <a:r>
                <a:rPr lang="en-US" sz="1400" dirty="0">
                  <a:latin typeface="Carriesfont" panose="02000603000000000000" pitchFamily="2" charset="0"/>
                  <a:ea typeface="Carriesfont" panose="02000603000000000000" pitchFamily="2" charset="0"/>
                </a:rPr>
                <a:t>Text- </a:t>
              </a:r>
              <a:r>
                <a:rPr lang="en-US" sz="1400" i="1" dirty="0">
                  <a:latin typeface="Carriesfont" panose="02000603000000000000" pitchFamily="2" charset="0"/>
                  <a:ea typeface="Carriesfont" panose="02000603000000000000" pitchFamily="2" charset="0"/>
                </a:rPr>
                <a:t>Two Roads</a:t>
              </a:r>
            </a:p>
            <a:p>
              <a:r>
                <a:rPr lang="en-US" sz="1400" b="1" dirty="0">
                  <a:latin typeface="Carriesfont" panose="02000603000000000000" pitchFamily="2" charset="0"/>
                  <a:ea typeface="Carriesfont" panose="02000603000000000000" pitchFamily="2" charset="0"/>
                </a:rPr>
                <a:t>Module 4- Remarkable Accomplishments in Space Science- </a:t>
              </a:r>
              <a:r>
                <a:rPr lang="en-US" sz="1400" dirty="0">
                  <a:latin typeface="Carriesfont" panose="02000603000000000000" pitchFamily="2" charset="0"/>
                  <a:ea typeface="Carriesfont" panose="02000603000000000000" pitchFamily="2" charset="0"/>
                </a:rPr>
                <a:t>Text- </a:t>
              </a:r>
              <a:r>
                <a:rPr lang="en-US" sz="1400" i="1" dirty="0">
                  <a:latin typeface="Carriesfont" panose="02000603000000000000" pitchFamily="2" charset="0"/>
                  <a:ea typeface="Carriesfont" panose="02000603000000000000" pitchFamily="2" charset="0"/>
                </a:rPr>
                <a:t>Hidden Figures</a:t>
              </a:r>
              <a:endParaRPr lang="en-US" sz="1400" dirty="0">
                <a:latin typeface="Carriesfont" panose="02000603000000000000" pitchFamily="2" charset="0"/>
                <a:ea typeface="Carriesfont" panose="02000603000000000000" pitchFamily="2" charset="0"/>
              </a:endParaRPr>
            </a:p>
            <a:p>
              <a:endParaRPr lang="en-US" sz="1400" b="1" dirty="0">
                <a:latin typeface="Carriesfont" panose="02000603000000000000" pitchFamily="2" charset="0"/>
                <a:ea typeface="Carriesfont" panose="02000603000000000000" pitchFamily="2" charset="0"/>
              </a:endParaRPr>
            </a:p>
            <a:p>
              <a:endParaRPr lang="en-US" sz="1600" b="1" dirty="0">
                <a:latin typeface="Carriesfont" panose="02000603000000000000" pitchFamily="2" charset="0"/>
                <a:ea typeface="Carriesfont" panose="02000603000000000000" pitchFamily="2" charset="0"/>
              </a:endParaRPr>
            </a:p>
          </p:txBody>
        </p:sp>
      </p:grpSp>
      <p:pic>
        <p:nvPicPr>
          <p:cNvPr id="7" name="Picture 6" descr="A stack of books with white text&#10;&#10;Description automatically generated">
            <a:extLst>
              <a:ext uri="{FF2B5EF4-FFF2-40B4-BE49-F238E27FC236}">
                <a16:creationId xmlns:a16="http://schemas.microsoft.com/office/drawing/2014/main" id="{8CC8FCCA-F6AB-D776-CBE8-735BA60779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14" y="415663"/>
            <a:ext cx="1023318" cy="614975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80E2A998-3366-EEDC-275A-B7859775E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06" y="2242330"/>
            <a:ext cx="939800" cy="939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770C12-7E18-3A15-6988-A33D75651865}"/>
              </a:ext>
            </a:extLst>
          </p:cNvPr>
          <p:cNvSpPr txBox="1"/>
          <p:nvPr/>
        </p:nvSpPr>
        <p:spPr>
          <a:xfrm>
            <a:off x="299545" y="6492547"/>
            <a:ext cx="38467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School/Class Policies</a:t>
            </a:r>
          </a:p>
          <a:p>
            <a:endParaRPr lang="en-US" dirty="0"/>
          </a:p>
          <a:p>
            <a:r>
              <a:rPr lang="en-US" sz="1600" b="1" dirty="0"/>
              <a:t>Attendance and Tardy Policy-</a:t>
            </a:r>
            <a:r>
              <a:rPr lang="en-US" sz="1600" dirty="0"/>
              <a:t>Attendance is essential! If students are absent, please send a note to HR teacher. </a:t>
            </a:r>
          </a:p>
          <a:p>
            <a:r>
              <a:rPr lang="en-US" sz="1600" b="1" dirty="0"/>
              <a:t>Make-Up Work- </a:t>
            </a:r>
            <a:r>
              <a:rPr lang="en-US" sz="1600" dirty="0"/>
              <a:t>This should be made up within three days.</a:t>
            </a:r>
          </a:p>
          <a:p>
            <a:r>
              <a:rPr lang="en-US" sz="1600" b="1" dirty="0"/>
              <a:t>Phones-</a:t>
            </a:r>
            <a:r>
              <a:rPr lang="en-US" sz="1600" dirty="0"/>
              <a:t> are to be on silent and kept in a bookbag at all times. 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32B52-4549-9CC7-6B50-9B2D4A51E3B9}"/>
              </a:ext>
            </a:extLst>
          </p:cNvPr>
          <p:cNvSpPr txBox="1"/>
          <p:nvPr/>
        </p:nvSpPr>
        <p:spPr>
          <a:xfrm>
            <a:off x="3778532" y="6425413"/>
            <a:ext cx="2779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Grading Weights</a:t>
            </a:r>
          </a:p>
          <a:p>
            <a:endParaRPr lang="en-US" dirty="0"/>
          </a:p>
          <a:p>
            <a:pPr algn="ctr"/>
            <a:r>
              <a:rPr lang="en-US" dirty="0"/>
              <a:t>Test/Projects-45%</a:t>
            </a:r>
          </a:p>
          <a:p>
            <a:pPr algn="ctr"/>
            <a:r>
              <a:rPr lang="en-US" dirty="0"/>
              <a:t>Quizzes- 25%</a:t>
            </a:r>
          </a:p>
          <a:p>
            <a:pPr algn="ctr"/>
            <a:r>
              <a:rPr lang="en-US" dirty="0"/>
              <a:t>Classwork- 20%</a:t>
            </a:r>
          </a:p>
          <a:p>
            <a:pPr algn="ctr"/>
            <a:r>
              <a:rPr lang="en-US" dirty="0"/>
              <a:t>Homework- 10%</a:t>
            </a:r>
          </a:p>
        </p:txBody>
      </p:sp>
      <p:pic>
        <p:nvPicPr>
          <p:cNvPr id="24" name="Picture 23" descr="A white text with colorful confetti&#10;&#10;Description automatically generated">
            <a:extLst>
              <a:ext uri="{FF2B5EF4-FFF2-40B4-BE49-F238E27FC236}">
                <a16:creationId xmlns:a16="http://schemas.microsoft.com/office/drawing/2014/main" id="{A350C5DE-0EA7-BB9D-C619-8257718F9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97" y="8148190"/>
            <a:ext cx="2458123" cy="974559"/>
          </a:xfrm>
          <a:prstGeom prst="rect">
            <a:avLst/>
          </a:prstGeom>
        </p:spPr>
      </p:pic>
      <p:pic>
        <p:nvPicPr>
          <p:cNvPr id="8" name="Picture 7" descr="A person standing on a rock in front of a ship&#10;&#10;Description automatically generated">
            <a:extLst>
              <a:ext uri="{FF2B5EF4-FFF2-40B4-BE49-F238E27FC236}">
                <a16:creationId xmlns:a16="http://schemas.microsoft.com/office/drawing/2014/main" id="{CFE4794D-12E4-77B1-6C94-0FD6423C5D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68" y="5468199"/>
            <a:ext cx="617208" cy="990781"/>
          </a:xfrm>
          <a:prstGeom prst="rect">
            <a:avLst/>
          </a:prstGeom>
        </p:spPr>
      </p:pic>
      <p:pic>
        <p:nvPicPr>
          <p:cNvPr id="13" name="Picture 12" descr="A book cover with a windmill&#10;&#10;Description automatically generated">
            <a:extLst>
              <a:ext uri="{FF2B5EF4-FFF2-40B4-BE49-F238E27FC236}">
                <a16:creationId xmlns:a16="http://schemas.microsoft.com/office/drawing/2014/main" id="{B68B46BE-4141-D379-49B8-8B353DE828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50" y="5439483"/>
            <a:ext cx="617208" cy="985930"/>
          </a:xfrm>
          <a:prstGeom prst="rect">
            <a:avLst/>
          </a:prstGeom>
        </p:spPr>
      </p:pic>
      <p:pic>
        <p:nvPicPr>
          <p:cNvPr id="15" name="Picture 14" descr="A book cover with text&#10;&#10;Description automatically generated">
            <a:extLst>
              <a:ext uri="{FF2B5EF4-FFF2-40B4-BE49-F238E27FC236}">
                <a16:creationId xmlns:a16="http://schemas.microsoft.com/office/drawing/2014/main" id="{62D98752-C1F4-28C2-A3C8-E6D7628691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32" y="5476309"/>
            <a:ext cx="788660" cy="974559"/>
          </a:xfrm>
          <a:prstGeom prst="rect">
            <a:avLst/>
          </a:prstGeom>
        </p:spPr>
      </p:pic>
      <p:pic>
        <p:nvPicPr>
          <p:cNvPr id="20" name="Picture 19" descr="A book cover with a group of people&#10;&#10;Description automatically generated">
            <a:extLst>
              <a:ext uri="{FF2B5EF4-FFF2-40B4-BE49-F238E27FC236}">
                <a16:creationId xmlns:a16="http://schemas.microsoft.com/office/drawing/2014/main" id="{531A69F1-8E22-296E-D158-DB0CBFD407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06" y="5450608"/>
            <a:ext cx="743461" cy="10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4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5886</TotalTime>
  <Words>200</Words>
  <Application>Microsoft Macintosh PowerPoint</Application>
  <PresentationFormat>Letter Paper (8.5x11 in)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Bodoni MT</vt:lpstr>
      <vt:lpstr>Calibri</vt:lpstr>
      <vt:lpstr>Calibri Light</vt:lpstr>
      <vt:lpstr>Carriesfont</vt:lpstr>
      <vt:lpstr>Comic Sans MS</vt:lpstr>
      <vt:lpstr>Wingdings</vt:lpstr>
      <vt:lpstr>Office Theme</vt:lpstr>
      <vt:lpstr>6th GRADE 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MATH</dc:title>
  <dc:creator>Carrie</dc:creator>
  <cp:lastModifiedBy>Rodriguez Chiappetta, Amber W</cp:lastModifiedBy>
  <cp:revision>29</cp:revision>
  <cp:lastPrinted>2024-08-19T23:45:17Z</cp:lastPrinted>
  <dcterms:created xsi:type="dcterms:W3CDTF">2019-06-14T18:37:08Z</dcterms:created>
  <dcterms:modified xsi:type="dcterms:W3CDTF">2024-08-20T00:17:47Z</dcterms:modified>
</cp:coreProperties>
</file>